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8" r:id="rId2"/>
    <p:sldId id="277" r:id="rId3"/>
    <p:sldId id="258" r:id="rId4"/>
    <p:sldId id="271" r:id="rId5"/>
    <p:sldId id="259" r:id="rId6"/>
    <p:sldId id="257" r:id="rId7"/>
    <p:sldId id="266" r:id="rId8"/>
    <p:sldId id="270" r:id="rId9"/>
    <p:sldId id="272" r:id="rId10"/>
    <p:sldId id="264" r:id="rId11"/>
    <p:sldId id="265" r:id="rId12"/>
    <p:sldId id="273" r:id="rId13"/>
    <p:sldId id="274" r:id="rId14"/>
    <p:sldId id="27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F24"/>
    <a:srgbClr val="ABDC5A"/>
    <a:srgbClr val="71D985"/>
    <a:srgbClr val="92C486"/>
    <a:srgbClr val="42D9FC"/>
    <a:srgbClr val="C2D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13" autoAdjust="0"/>
    <p:restoredTop sz="94181" autoAdjust="0"/>
  </p:normalViewPr>
  <p:slideViewPr>
    <p:cSldViewPr snapToGrid="0">
      <p:cViewPr varScale="1">
        <p:scale>
          <a:sx n="86" d="100"/>
          <a:sy n="86" d="100"/>
        </p:scale>
        <p:origin x="14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D4D0C-CFF2-4085-A9B0-2EB49672DBD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322A1-DBFE-4545-9ECC-D0ECE81D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22A1-DBFE-4545-9ECC-D0ECE81D23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0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322A1-DBFE-4545-9ECC-D0ECE81D23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2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15C3-99C8-92E5-092D-D394FA3D4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FB151-030C-BFD6-CB64-5B0563B1E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57F31-E7E4-7011-32FB-A0CC4540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3842F-5D8A-5672-2E83-A6598EB4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613BF-FD31-A2FA-A2C6-D627C306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921E-29E6-707E-B0EB-EB430118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BF8CF-47D2-D1C2-A3B2-19805AE6B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5C946-9E6E-441A-6197-32229385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3ECDD-98A1-776F-3ED2-7A79D157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E4A07-ECEE-F008-2771-9FA68092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7B11B-89C6-2AC0-F184-562908B2D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23E3A2-DBC3-9E54-D10A-D71926C18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955E3-E653-997A-5225-D9042AB7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E0E2B-0A03-37B1-D03B-78B1F3B7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E8F3A-85E6-B512-BDD1-D8C185E6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DA2B-9A86-3F61-805D-8D9A02C8B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A5651-CDBF-DABF-5D41-1760F2BA6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155A0-E818-1DBB-E89C-647425B68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7BD57-9ECE-CC37-E981-8CD1979A1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17219-05B1-442F-5826-F999368D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38CE-5501-C2B3-4377-04B5C2C2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4A2A4-33F5-8961-8C4D-10E7661E1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6A1FA-D049-196A-6BED-5EC2BF535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90D46-D232-8946-8D78-49BECAD6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2654F-146F-0FC7-5549-2A6F7107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5E98-307C-C083-88BB-B8C97070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F7A15-23C2-FB94-F42E-4C1C02953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A8F6F-7816-F5D0-C022-9489C850D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065AE-2F57-BEDD-E731-054C7F18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AEBC8-8C1D-EA3B-0C64-B5C27087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3F7DD-AADF-DE58-E457-8F2507D7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11CE8-84AD-8205-47EE-89113D52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7B86C-503C-6D62-B80A-92E64A7D7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60038-E06C-5721-D383-CB89C7694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D543A-FF2D-8121-DDF2-43C808AF5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480E5C-7AD1-AB3A-220C-31E374E41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67613-79BC-D43C-1F9E-92312CCE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74595-39AD-F4D7-1351-8F2EFF7A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D82F6-8001-D0CB-E2EE-0E4C3AD8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213E-0141-5BEA-E5AA-BF2B8D22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C6880-2D97-EAEC-FB3C-BB87CB28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A3A7D-AAC5-8C2C-614E-CF50795A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56D18-2425-2747-6005-892253FF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38E76-89E4-19DF-C701-1A5E058F6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50F36-875B-6C32-6837-CF6D8847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704B3-7E8B-2797-7386-CA731FF1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EF94-AED8-6D02-4962-87D940C2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87C86-818A-34BD-D9A3-D65D0413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E06B7-15CE-262C-3C96-DF8A69747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A5DF7-2230-3904-0765-815FBE35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2753A-96DF-10D5-3FC3-ABC0F1C0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C44E4-8D28-3B20-11F9-983E8F8F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A435-026B-5BFC-3AFB-52F185D0A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89E497-9114-5701-B96F-3334B68D9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92158-D366-0A32-BC52-4282E83D2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C9AA6-BB8E-67AD-5960-B96B31A0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48465-8773-9399-CC7F-97F78594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B8A01-BD2A-ED07-C31A-650C3740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C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9BDBA-72BD-AB4B-B508-E935B17E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25B5E-92E4-8460-3E1B-DE70131F6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31863-5026-0778-EB6E-8692BE441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F58A8-2AF8-43D8-9BBC-4445BBFAA7D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9ED3C-8A68-3E91-B424-812FF76F1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08A3C-2829-0AE3-FC1E-02FCE9559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6D5FE-2622-4A38-8473-1AAF101AD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6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jp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2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E26BC5-1802-9977-EDEC-A8142B0E4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577" y="-31830"/>
            <a:ext cx="9174845" cy="68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C923-5236-8E73-C8C3-EF9C677E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818" y="157018"/>
            <a:ext cx="5608782" cy="803564"/>
          </a:xfr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لوکیشن دقیق پروژه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005923-C11E-2AF1-DFC1-3A1181FAD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8" b="763"/>
          <a:stretch/>
        </p:blipFill>
        <p:spPr>
          <a:xfrm>
            <a:off x="628073" y="1413164"/>
            <a:ext cx="10778836" cy="510309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573B4498-9809-7979-3E0B-D5494764279E}"/>
              </a:ext>
            </a:extLst>
          </p:cNvPr>
          <p:cNvSpPr/>
          <p:nvPr/>
        </p:nvSpPr>
        <p:spPr>
          <a:xfrm>
            <a:off x="4768948" y="3720904"/>
            <a:ext cx="815926" cy="323557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BA7E1-1595-B0AC-E4B1-BFEEEBF9CF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BB4F-43FB-6D82-E212-FCDE17E8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236" y="120071"/>
            <a:ext cx="4888741" cy="831273"/>
          </a:xfrm>
          <a:noFill/>
          <a:ln>
            <a:noFill/>
          </a:ln>
          <a:effectLst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نمونه پلان واحد ها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6F0A0C2E-8E7C-DCCC-D84A-3C4B7BB25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6" r="8015" b="-1"/>
          <a:stretch/>
        </p:blipFill>
        <p:spPr>
          <a:xfrm>
            <a:off x="961697" y="1403131"/>
            <a:ext cx="10137227" cy="5154688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FE0000-CA1A-E305-1B75-60C4A78A0C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BB4F-43FB-6D82-E212-FCDE17E8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28" y="120071"/>
            <a:ext cx="9421090" cy="831273"/>
          </a:xfrm>
          <a:noFill/>
          <a:ln>
            <a:noFill/>
          </a:ln>
          <a:effectLst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نمونه سند و امضا قرارداد مسکن خواه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BD8B0B1-55C0-CEC2-0078-BFA602B9B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716" r="2482" b="1716"/>
          <a:stretch/>
        </p:blipFill>
        <p:spPr>
          <a:xfrm>
            <a:off x="523875" y="1133475"/>
            <a:ext cx="5200650" cy="548640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Picture 7" descr="A picture containing text, table, desk&#10;&#10;Description automatically generated">
            <a:extLst>
              <a:ext uri="{FF2B5EF4-FFF2-40B4-BE49-F238E27FC236}">
                <a16:creationId xmlns:a16="http://schemas.microsoft.com/office/drawing/2014/main" id="{9DCF2542-B863-BDEC-D9E5-AA2B8180C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1" y="1123949"/>
            <a:ext cx="5312064" cy="547687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43B1F-96A2-BDAE-77EE-59A8DCF0DD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1317-E686-0CC4-AB66-6FF475D7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3" y="198872"/>
            <a:ext cx="7202311" cy="937202"/>
          </a:xfr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نمای عرصه  فعلی قبل از ساخت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 descr="A street with cars parked along it&#10;&#10;Description automatically generated with low confidence">
            <a:extLst>
              <a:ext uri="{FF2B5EF4-FFF2-40B4-BE49-F238E27FC236}">
                <a16:creationId xmlns:a16="http://schemas.microsoft.com/office/drawing/2014/main" id="{5498B295-680C-4731-7202-3B797DD4D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46" y="1413164"/>
            <a:ext cx="5207770" cy="5143932"/>
          </a:xfrm>
          <a:effectLst>
            <a:glow rad="635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Picture 6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3D2E8933-62FF-701A-CCF5-9141D7FF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6" y="1440873"/>
            <a:ext cx="5003727" cy="510770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AF313-A2A5-DAE6-5770-2A903AD6EC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1317-E686-0CC4-AB66-6FF475D7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0" y="198872"/>
            <a:ext cx="7315200" cy="937202"/>
          </a:xfr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نمای عرصه فعلی قبل از ساخت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22540-A119-77E7-A051-B36A3E32B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72" y="1440873"/>
            <a:ext cx="5150197" cy="521825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522568" stA="3000" endPos="65000" dist="975660" dir="5400000" sy="-100000" algn="bl" rotWithShape="0"/>
            <a:softEdge rad="0"/>
          </a:effectLst>
          <a:scene3d>
            <a:camera prst="orthographicFront"/>
            <a:lightRig rig="twoPt" dir="t"/>
          </a:scene3d>
          <a:sp3d>
            <a:bevelT w="165100" prst="coolSlant"/>
            <a:bevelB w="114300" prst="artDeco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9183F-8FB7-3776-CE6B-1CEDACB84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8" y="1440873"/>
            <a:ext cx="5150197" cy="521825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544842" stA="1184" endPos="65000" dist="937795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coolSlant"/>
            <a:bevelB w="114300" prst="artDeco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9A32F-E198-0E4D-2B3E-8A3E42DB60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3238-2740-5FBD-3BF1-F03AFB02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094" y="182111"/>
            <a:ext cx="3862141" cy="824886"/>
          </a:xfr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 rtl="1"/>
            <a:r>
              <a:rPr lang="fa-IR" sz="5400" kern="1200" dirty="0">
                <a:solidFill>
                  <a:schemeClr val="tx1"/>
                </a:solidFill>
                <a:cs typeface="B Titr" panose="00000700000000000000" pitchFamily="2" charset="-78"/>
              </a:rPr>
              <a:t>تماس با ما</a:t>
            </a:r>
            <a:endParaRPr lang="en-US" sz="5400" kern="1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8" name="Picture 7" descr="White blank spiral notebook with pen and a mobile phone">
            <a:extLst>
              <a:ext uri="{FF2B5EF4-FFF2-40B4-BE49-F238E27FC236}">
                <a16:creationId xmlns:a16="http://schemas.microsoft.com/office/drawing/2014/main" id="{50DE3B55-81EB-6D9A-B544-53ACFF5EC3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7" y="1556084"/>
            <a:ext cx="7881604" cy="469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0FD89-C270-B775-86A6-EB547623D50B}"/>
              </a:ext>
            </a:extLst>
          </p:cNvPr>
          <p:cNvSpPr txBox="1"/>
          <p:nvPr/>
        </p:nvSpPr>
        <p:spPr>
          <a:xfrm>
            <a:off x="3115837" y="2934500"/>
            <a:ext cx="2370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b="1" dirty="0">
                <a:latin typeface="A Iranian Sans" panose="01000500000000020002" pitchFamily="2" charset="-78"/>
                <a:cs typeface="B Davat" panose="00000400000000000000" pitchFamily="2" charset="-78"/>
              </a:rPr>
              <a:t>   دفتر مشهد : </a:t>
            </a:r>
          </a:p>
          <a:p>
            <a:pPr algn="ctr" rtl="1">
              <a:lnSpc>
                <a:spcPct val="150000"/>
              </a:lnSpc>
            </a:pPr>
            <a:r>
              <a:rPr lang="fa-IR" sz="2000" b="1" dirty="0">
                <a:latin typeface="A Iranian Sans" panose="01000500000000020002" pitchFamily="2" charset="-78"/>
                <a:cs typeface="B Davat" panose="00000400000000000000" pitchFamily="2" charset="-78"/>
              </a:rPr>
              <a:t>38440447-051    </a:t>
            </a:r>
          </a:p>
          <a:p>
            <a:pPr algn="ctr" rtl="1">
              <a:lnSpc>
                <a:spcPct val="150000"/>
              </a:lnSpc>
            </a:pPr>
            <a:r>
              <a:rPr lang="fa-IR" sz="2000" b="1" dirty="0">
                <a:latin typeface="A Iranian Sans" panose="01000500000000020002" pitchFamily="2" charset="-78"/>
                <a:cs typeface="B Davat" panose="00000400000000000000" pitchFamily="2" charset="-78"/>
              </a:rPr>
              <a:t>38474702-051</a:t>
            </a:r>
          </a:p>
          <a:p>
            <a:pPr algn="ctr" rtl="1">
              <a:lnSpc>
                <a:spcPct val="150000"/>
              </a:lnSpc>
            </a:pPr>
            <a:r>
              <a:rPr lang="fa-IR" sz="2000" b="1" dirty="0">
                <a:latin typeface="A Iranian Sans" panose="01000500000000020002" pitchFamily="2" charset="-78"/>
                <a:cs typeface="B Davat" panose="00000400000000000000" pitchFamily="2" charset="-78"/>
              </a:rPr>
              <a:t>38474703-051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6" y="1556084"/>
            <a:ext cx="3577390" cy="45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1317-E686-0CC4-AB66-6FF475D7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762" y="-136794"/>
            <a:ext cx="8961703" cy="937202"/>
          </a:xfr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rtl="1"/>
            <a:r>
              <a:rPr lang="fa-IR" sz="3600" dirty="0">
                <a:solidFill>
                  <a:schemeClr val="tx1"/>
                </a:solidFill>
                <a:cs typeface="B Titr" panose="00000700000000000000" pitchFamily="2" charset="-78"/>
              </a:rPr>
              <a:t>سخنان مقام معظم رهبری در ارتباط با مسکن</a:t>
            </a:r>
            <a:endParaRPr lang="en-US" sz="36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9A32F-E198-0E4D-2B3E-8A3E42DB60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496A5-23A9-B787-D52E-4A0C62CDE5F8}"/>
              </a:ext>
            </a:extLst>
          </p:cNvPr>
          <p:cNvSpPr txBox="1"/>
          <p:nvPr/>
        </p:nvSpPr>
        <p:spPr>
          <a:xfrm>
            <a:off x="187084" y="887219"/>
            <a:ext cx="11817832" cy="585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a-IR" sz="2400" dirty="0">
                <a:solidFill>
                  <a:srgbClr val="5A5A5A"/>
                </a:solidFill>
                <a:latin typeface="Sahel"/>
                <a:cs typeface="B Nazanin" panose="00000400000000000000" pitchFamily="2" charset="-78"/>
              </a:rPr>
              <a:t>                ما در قضیّه‌ی مسکن خیلی عقبیم، نتایجش را هم دارید می‌بینید: قیمت خانه و اجاره‌ی خانه سرسام‌آور است،</a:t>
            </a:r>
          </a:p>
          <a:p>
            <a:pPr algn="just" rtl="1"/>
            <a:r>
              <a:rPr lang="fa-IR" sz="2400" dirty="0">
                <a:solidFill>
                  <a:srgbClr val="5A5A5A"/>
                </a:solidFill>
                <a:latin typeface="Sahel"/>
                <a:cs typeface="B Nazanin" panose="00000400000000000000" pitchFamily="2" charset="-78"/>
              </a:rPr>
              <a:t>               مردم واقعاً در </a:t>
            </a:r>
            <a:r>
              <a:rPr lang="fa-IR" sz="2400" dirty="0" err="1">
                <a:solidFill>
                  <a:srgbClr val="5A5A5A"/>
                </a:solidFill>
                <a:latin typeface="Sahel"/>
                <a:cs typeface="B Nazanin" panose="00000400000000000000" pitchFamily="2" charset="-78"/>
              </a:rPr>
              <a:t>زحمتند</a:t>
            </a:r>
            <a:r>
              <a:rPr lang="fa-IR" sz="2400" dirty="0">
                <a:solidFill>
                  <a:srgbClr val="5A5A5A"/>
                </a:solidFill>
                <a:latin typeface="Sahel"/>
                <a:cs typeface="B Nazanin" panose="00000400000000000000" pitchFamily="2" charset="-78"/>
              </a:rPr>
              <a:t>. </a:t>
            </a:r>
          </a:p>
          <a:p>
            <a:pPr algn="just" rtl="1"/>
            <a:r>
              <a:rPr lang="fa-IR" sz="2400" dirty="0">
                <a:solidFill>
                  <a:srgbClr val="5A5A5A"/>
                </a:solidFill>
                <a:latin typeface="Sahel"/>
                <a:cs typeface="B Nazanin" panose="00000400000000000000" pitchFamily="2" charset="-78"/>
              </a:rPr>
              <a:t>یکی از اولویّت‌های قطعی در مسائل اقتصادی، بخش مسکن است.</a:t>
            </a:r>
          </a:p>
          <a:p>
            <a:pPr algn="just" rtl="1"/>
            <a:endParaRPr lang="fa-IR" sz="1600" dirty="0">
              <a:solidFill>
                <a:srgbClr val="5A5A5A"/>
              </a:solidFill>
              <a:latin typeface="Sahel"/>
              <a:cs typeface="B Nazanin" panose="00000400000000000000" pitchFamily="2" charset="-78"/>
            </a:endParaRPr>
          </a:p>
          <a:p>
            <a:pPr algn="ctr" rtl="1"/>
            <a:r>
              <a:rPr lang="fa-IR" sz="3200" dirty="0">
                <a:cs typeface="B Titr" panose="00000700000000000000" pitchFamily="2" charset="-78"/>
              </a:rPr>
              <a:t>سخنان ریاست جمهوری در ارتباط با مسکن</a:t>
            </a:r>
          </a:p>
          <a:p>
            <a:pPr algn="ctr" rtl="1"/>
            <a:endParaRPr lang="fa-IR" dirty="0">
              <a:solidFill>
                <a:srgbClr val="5A5A5A"/>
              </a:solidFill>
              <a:latin typeface="Sahel"/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200" b="0" i="0" dirty="0">
                <a:solidFill>
                  <a:srgbClr val="5A5A5A"/>
                </a:solidFill>
                <a:effectLst/>
                <a:latin typeface="Sahel"/>
                <a:cs typeface="B Nazanin" panose="00000400000000000000" pitchFamily="2" charset="-78"/>
              </a:rPr>
              <a:t>رئیس جمهور با اشاره به نیاز سالانه کشور به یک میلیون مسکن و ضرورت جبران عقب‌ماندگی‌های گذشته در این زمینه بر ضرورت سرعت در ساخت مسکن و تحویل به هنگام به متقاضیان تاکید کرد و گفت : البته نباید مسئله  سرعت در کار، سبب شود که دقت و کیفیت در ساخت مسکن نادیده گرفته شود. </a:t>
            </a:r>
          </a:p>
          <a:p>
            <a:pPr algn="just" rtl="1">
              <a:lnSpc>
                <a:spcPct val="150000"/>
              </a:lnSpc>
            </a:pPr>
            <a:r>
              <a:rPr lang="fa-IR" sz="2200" b="0" i="0" dirty="0">
                <a:solidFill>
                  <a:srgbClr val="5A5A5A"/>
                </a:solidFill>
                <a:effectLst/>
                <a:latin typeface="Sahel"/>
                <a:cs typeface="B Nazanin" panose="00000400000000000000" pitchFamily="2" charset="-78"/>
              </a:rPr>
              <a:t>ایشان با توجه به شعار امسال در این زمینه اشاره کرد و افزود: مسکن‌سازی، صنعتی پیشران و زیربنا می باشد ، بنابراین ساخت مسکن باید دانش‌بنیان و مبتنی بر علم و فناوری‌های نوین باشد. </a:t>
            </a:r>
          </a:p>
          <a:p>
            <a:pPr algn="just" rtl="1">
              <a:lnSpc>
                <a:spcPct val="150000"/>
              </a:lnSpc>
            </a:pPr>
            <a:r>
              <a:rPr lang="fa-IR" sz="2200" b="0" i="0" dirty="0">
                <a:solidFill>
                  <a:srgbClr val="5A5A5A"/>
                </a:solidFill>
                <a:effectLst/>
                <a:latin typeface="Sahel"/>
                <a:cs typeface="B Nazanin" panose="00000400000000000000" pitchFamily="2" charset="-78"/>
              </a:rPr>
              <a:t>ایشان تاکید نمودند همه نهادها و دستگاه‌های فعال و </a:t>
            </a:r>
            <a:r>
              <a:rPr lang="fa-IR" sz="2200" b="0" i="0" dirty="0" err="1">
                <a:solidFill>
                  <a:srgbClr val="5A5A5A"/>
                </a:solidFill>
                <a:effectLst/>
                <a:latin typeface="Sahel"/>
                <a:cs typeface="B Nazanin" panose="00000400000000000000" pitchFamily="2" charset="-78"/>
              </a:rPr>
              <a:t>موثردرحوزه</a:t>
            </a:r>
            <a:r>
              <a:rPr lang="fa-IR" sz="2200" b="0" i="0" dirty="0">
                <a:solidFill>
                  <a:srgbClr val="5A5A5A"/>
                </a:solidFill>
                <a:effectLst/>
                <a:latin typeface="Sahel"/>
                <a:cs typeface="B Nazanin" panose="00000400000000000000" pitchFamily="2" charset="-78"/>
              </a:rPr>
              <a:t> مسکن باید ارزان‌سازی و سهولت در امکان دسترسی به مسکن را برای مردم بویژه نیازمندان فراهم سازند.</a:t>
            </a:r>
            <a:endParaRPr lang="fa-IR" sz="2200" dirty="0">
              <a:solidFill>
                <a:srgbClr val="5A5A5A"/>
              </a:solidFill>
              <a:latin typeface="Sahel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25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091D43-C60A-66AD-F9AC-CFE792A3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63" y="252455"/>
            <a:ext cx="5662411" cy="1077581"/>
          </a:xfr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rtl="1"/>
            <a:r>
              <a:rPr lang="fa-IR" sz="5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مدیران شرکت</a:t>
            </a:r>
            <a:endParaRPr lang="en-US" sz="54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D8C794-610D-9DF4-AE37-35C6E71A60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57" y="2206582"/>
            <a:ext cx="3438526" cy="2705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DDD358-87C6-657D-6A99-F05E500502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517" y="2208543"/>
            <a:ext cx="3448050" cy="2724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2ED53-27B0-B764-8E1F-6A94E9421B38}"/>
              </a:ext>
            </a:extLst>
          </p:cNvPr>
          <p:cNvSpPr txBox="1"/>
          <p:nvPr/>
        </p:nvSpPr>
        <p:spPr>
          <a:xfrm>
            <a:off x="2183565" y="5405119"/>
            <a:ext cx="226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>
                <a:cs typeface="B Nazanin" panose="00000400000000000000" pitchFamily="2" charset="-78"/>
              </a:rPr>
              <a:t>مدیرعامل: جواد حسنی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869B4C-D37D-ECAE-CCB4-72B019893080}"/>
              </a:ext>
            </a:extLst>
          </p:cNvPr>
          <p:cNvSpPr txBox="1"/>
          <p:nvPr/>
        </p:nvSpPr>
        <p:spPr>
          <a:xfrm>
            <a:off x="6372929" y="5340358"/>
            <a:ext cx="4133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>
                <a:cs typeface="B Nazanin" panose="00000400000000000000" pitchFamily="2" charset="-78"/>
              </a:rPr>
              <a:t>مدیر جذب سرمایه: صادق عابدزاده سعیدی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73510-F3C7-1B3F-0D3F-C9E9D01215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60AA0-06BB-EC3F-6A7D-FFB56437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286" y="164892"/>
            <a:ext cx="3891947" cy="906526"/>
          </a:xfr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اطلاعات پروژه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D96D2C-62AE-A3BA-D5D6-91C2B5C9E837}"/>
              </a:ext>
            </a:extLst>
          </p:cNvPr>
          <p:cNvSpPr txBox="1"/>
          <p:nvPr/>
        </p:nvSpPr>
        <p:spPr>
          <a:xfrm>
            <a:off x="4362138" y="1299412"/>
            <a:ext cx="6819602" cy="5406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مجری</a:t>
            </a:r>
            <a:r>
              <a:rPr lang="en-US" sz="2400" b="1" dirty="0">
                <a:cs typeface="B Nazanin" panose="00000400000000000000" pitchFamily="2" charset="-78"/>
              </a:rPr>
              <a:t> </a:t>
            </a:r>
            <a:r>
              <a:rPr lang="fa-IR" sz="2400" b="1" dirty="0">
                <a:cs typeface="B Nazanin" panose="00000400000000000000" pitchFamily="2" charset="-78"/>
              </a:rPr>
              <a:t>طرح</a:t>
            </a:r>
            <a:r>
              <a:rPr lang="en-US" sz="2400" b="1" dirty="0">
                <a:cs typeface="B Nazanin" panose="00000400000000000000" pitchFamily="2" charset="-78"/>
              </a:rPr>
              <a:t>:</a:t>
            </a:r>
            <a:r>
              <a:rPr lang="fa-IR" sz="2400" b="1" dirty="0">
                <a:cs typeface="B Nazanin" panose="00000400000000000000" pitchFamily="2" charset="-78"/>
              </a:rPr>
              <a:t> شرکت انبوه سازان آلما توس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 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مساحت کل عرصه: 18192 متر مربع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تعداد بلوک ها: (براساس پروانه نهایی)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endParaRPr lang="fa-IR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تعداد طبقات هر بلوک:   6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endParaRPr lang="fa-IR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تعداد واحد در هر طبقه:    4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تعداد</a:t>
            </a:r>
            <a:r>
              <a:rPr lang="en-US" sz="2400" b="1" dirty="0">
                <a:cs typeface="B Nazanin" panose="00000400000000000000" pitchFamily="2" charset="-78"/>
              </a:rPr>
              <a:t> </a:t>
            </a:r>
            <a:r>
              <a:rPr lang="fa-IR" sz="2400" b="1" dirty="0">
                <a:cs typeface="B Nazanin" panose="00000400000000000000" pitchFamily="2" charset="-78"/>
              </a:rPr>
              <a:t>کل واحد</a:t>
            </a:r>
            <a:r>
              <a:rPr lang="en-US" sz="2400" b="1" dirty="0">
                <a:cs typeface="B Nazanin" panose="00000400000000000000" pitchFamily="2" charset="-78"/>
              </a:rPr>
              <a:t>ه</a:t>
            </a:r>
            <a:r>
              <a:rPr lang="fa-IR" sz="2400" b="1" dirty="0">
                <a:cs typeface="B Nazanin" panose="00000400000000000000" pitchFamily="2" charset="-78"/>
              </a:rPr>
              <a:t>ا: حدودا 580 واحد (براساس پروانه نهایی)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endParaRPr lang="fa-IR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متراژ واحدها:    75   متر 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endParaRPr lang="en-US" sz="2400" b="1" dirty="0">
              <a:cs typeface="B Nazanin" panose="00000400000000000000" pitchFamily="2" charset="-78"/>
            </a:endParaRPr>
          </a:p>
          <a:p>
            <a:pPr algn="r" rtl="1">
              <a:lnSpc>
                <a:spcPct val="9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موقعیت</a:t>
            </a:r>
            <a:r>
              <a:rPr lang="en-US" sz="2400" b="1" dirty="0">
                <a:cs typeface="B Nazanin" panose="00000400000000000000" pitchFamily="2" charset="-78"/>
              </a:rPr>
              <a:t> </a:t>
            </a:r>
            <a:r>
              <a:rPr lang="fa-IR" sz="2400" b="1" dirty="0">
                <a:cs typeface="B Nazanin" panose="00000400000000000000" pitchFamily="2" charset="-78"/>
              </a:rPr>
              <a:t>پروژه: بلوار شهید عباسپور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pic>
        <p:nvPicPr>
          <p:cNvPr id="8" name="Graphic 7" descr="Bullseye with solid fill">
            <a:extLst>
              <a:ext uri="{FF2B5EF4-FFF2-40B4-BE49-F238E27FC236}">
                <a16:creationId xmlns:a16="http://schemas.microsoft.com/office/drawing/2014/main" id="{85BF1D76-327E-F56A-1183-288AD65C64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7594" y="1889612"/>
            <a:ext cx="527153" cy="505919"/>
          </a:xfrm>
          <a:prstGeom prst="rect">
            <a:avLst/>
          </a:prstGeom>
        </p:spPr>
      </p:pic>
      <p:pic>
        <p:nvPicPr>
          <p:cNvPr id="15" name="Graphic 14" descr="Alterations &amp; Tailoring with solid fill">
            <a:extLst>
              <a:ext uri="{FF2B5EF4-FFF2-40B4-BE49-F238E27FC236}">
                <a16:creationId xmlns:a16="http://schemas.microsoft.com/office/drawing/2014/main" id="{225DBE5E-589E-6F8C-9445-1029709833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0073" y="5187447"/>
            <a:ext cx="477187" cy="505918"/>
          </a:xfrm>
          <a:prstGeom prst="rect">
            <a:avLst/>
          </a:prstGeom>
        </p:spPr>
      </p:pic>
      <p:pic>
        <p:nvPicPr>
          <p:cNvPr id="17" name="Graphic 16" descr="Architecture with solid fill">
            <a:extLst>
              <a:ext uri="{FF2B5EF4-FFF2-40B4-BE49-F238E27FC236}">
                <a16:creationId xmlns:a16="http://schemas.microsoft.com/office/drawing/2014/main" id="{14CA6692-CF0A-9117-2555-EFE6F6BF57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7572" y="2488166"/>
            <a:ext cx="587115" cy="535898"/>
          </a:xfrm>
          <a:prstGeom prst="rect">
            <a:avLst/>
          </a:prstGeom>
        </p:spPr>
      </p:pic>
      <p:pic>
        <p:nvPicPr>
          <p:cNvPr id="19" name="Graphic 18" descr="Building with solid fill">
            <a:extLst>
              <a:ext uri="{FF2B5EF4-FFF2-40B4-BE49-F238E27FC236}">
                <a16:creationId xmlns:a16="http://schemas.microsoft.com/office/drawing/2014/main" id="{F89BAB63-008A-E40A-D91B-74384A0BEC4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60111" y="3133796"/>
            <a:ext cx="537148" cy="550889"/>
          </a:xfrm>
          <a:prstGeom prst="rect">
            <a:avLst/>
          </a:prstGeom>
        </p:spPr>
      </p:pic>
      <p:pic>
        <p:nvPicPr>
          <p:cNvPr id="21" name="Graphic 20" descr="Blueprint with solid fill">
            <a:extLst>
              <a:ext uri="{FF2B5EF4-FFF2-40B4-BE49-F238E27FC236}">
                <a16:creationId xmlns:a16="http://schemas.microsoft.com/office/drawing/2014/main" id="{B184C2BE-6499-C1F1-6EE5-28ECCE126A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77600" y="4502106"/>
            <a:ext cx="624590" cy="550889"/>
          </a:xfrm>
          <a:prstGeom prst="rect">
            <a:avLst/>
          </a:prstGeom>
        </p:spPr>
      </p:pic>
      <p:pic>
        <p:nvPicPr>
          <p:cNvPr id="23" name="Graphic 22" descr="Programmer male with solid fill">
            <a:extLst>
              <a:ext uri="{FF2B5EF4-FFF2-40B4-BE49-F238E27FC236}">
                <a16:creationId xmlns:a16="http://schemas.microsoft.com/office/drawing/2014/main" id="{DE6DBAC4-280F-23B5-4D2C-926E5DD59C2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30131" y="1184024"/>
            <a:ext cx="597108" cy="505918"/>
          </a:xfrm>
          <a:prstGeom prst="rect">
            <a:avLst/>
          </a:prstGeom>
        </p:spPr>
      </p:pic>
      <p:pic>
        <p:nvPicPr>
          <p:cNvPr id="25" name="Graphic 24" descr="Door Closed with solid fill">
            <a:extLst>
              <a:ext uri="{FF2B5EF4-FFF2-40B4-BE49-F238E27FC236}">
                <a16:creationId xmlns:a16="http://schemas.microsoft.com/office/drawing/2014/main" id="{029D664E-14EB-FCC4-593C-F9C401C148B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0111" y="3778372"/>
            <a:ext cx="582117" cy="580869"/>
          </a:xfrm>
          <a:prstGeom prst="rect">
            <a:avLst/>
          </a:prstGeom>
        </p:spPr>
      </p:pic>
      <p:pic>
        <p:nvPicPr>
          <p:cNvPr id="27" name="Graphic 26" descr="Map with pin with solid fill">
            <a:extLst>
              <a:ext uri="{FF2B5EF4-FFF2-40B4-BE49-F238E27FC236}">
                <a16:creationId xmlns:a16="http://schemas.microsoft.com/office/drawing/2014/main" id="{C83E15D1-231E-0D14-AA0B-E2DFB5C058A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262610" y="5806250"/>
            <a:ext cx="669561" cy="550888"/>
          </a:xfrm>
          <a:prstGeom prst="rect">
            <a:avLst/>
          </a:prstGeom>
        </p:spPr>
      </p:pic>
      <p:pic>
        <p:nvPicPr>
          <p:cNvPr id="29" name="Picture 28" descr="Silhouette of a construction site">
            <a:extLst>
              <a:ext uri="{FF2B5EF4-FFF2-40B4-BE49-F238E27FC236}">
                <a16:creationId xmlns:a16="http://schemas.microsoft.com/office/drawing/2014/main" id="{827DD57A-4ED6-3218-DD88-3DC2C37040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7" y="1251283"/>
            <a:ext cx="3935549" cy="5229728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55D881-7583-C995-CCD1-28ABF939B9D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0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iends playing basketball">
            <a:extLst>
              <a:ext uri="{FF2B5EF4-FFF2-40B4-BE49-F238E27FC236}">
                <a16:creationId xmlns:a16="http://schemas.microsoft.com/office/drawing/2014/main" id="{A5E41269-90F2-6726-87E7-9F3334E728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80" y="0"/>
            <a:ext cx="121620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83067-D1D0-86BB-E373-C898A6B3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73" y="1454045"/>
            <a:ext cx="11323782" cy="4706609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dirty="0">
                <a:cs typeface="B Nazanin" panose="00000400000000000000" pitchFamily="2" charset="-78"/>
              </a:rPr>
              <a:t>1- ساخت مسکن مناسب (مقرون به صرفه) همراه با اقساط و وام بانکی</a:t>
            </a:r>
            <a:br>
              <a:rPr lang="fa-IR" sz="3600" dirty="0">
                <a:cs typeface="B Nazanin" panose="00000400000000000000" pitchFamily="2" charset="-78"/>
              </a:rPr>
            </a:br>
            <a:r>
              <a:rPr lang="fa-IR" sz="3600" dirty="0">
                <a:cs typeface="B Nazanin" panose="00000400000000000000" pitchFamily="2" charset="-78"/>
              </a:rPr>
              <a:t>2- سرمایه گذاری با کمترین ریسک</a:t>
            </a:r>
            <a:br>
              <a:rPr lang="fa-IR" sz="3600" dirty="0">
                <a:cs typeface="B Nazanin" panose="00000400000000000000" pitchFamily="2" charset="-78"/>
              </a:rPr>
            </a:br>
            <a:r>
              <a:rPr lang="fa-IR" sz="3600" dirty="0">
                <a:cs typeface="B Nazanin" panose="00000400000000000000" pitchFamily="2" charset="-78"/>
              </a:rPr>
              <a:t>3- پاسخگویی متناسب با نیاز بازار و اهداف جامعه</a:t>
            </a:r>
            <a:br>
              <a:rPr lang="fa-IR" sz="3600" dirty="0">
                <a:cs typeface="B Nazanin" panose="00000400000000000000" pitchFamily="2" charset="-78"/>
              </a:rPr>
            </a:br>
            <a:r>
              <a:rPr lang="fa-IR" sz="3600" dirty="0">
                <a:cs typeface="B Nazanin" panose="00000400000000000000" pitchFamily="2" charset="-78"/>
              </a:rPr>
              <a:t>4- استفاده از روش های بین المللی تامین مسکن اقتصادی</a:t>
            </a:r>
            <a:br>
              <a:rPr lang="fa-IR" sz="3600" dirty="0">
                <a:cs typeface="B Nazanin" panose="00000400000000000000" pitchFamily="2" charset="-78"/>
              </a:rPr>
            </a:br>
            <a:r>
              <a:rPr lang="fa-IR" sz="3600" dirty="0">
                <a:cs typeface="B Nazanin" panose="00000400000000000000" pitchFamily="2" charset="-78"/>
              </a:rPr>
              <a:t>5- انتقال سند مالکیت عرصه به صورت وکالت همزمان با تسویه پیش پرداخت جهت اطمینان خاطر مسکن خواه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18415-1295-8426-0DB8-45FB41448E91}"/>
              </a:ext>
            </a:extLst>
          </p:cNvPr>
          <p:cNvSpPr txBox="1"/>
          <p:nvPr/>
        </p:nvSpPr>
        <p:spPr>
          <a:xfrm>
            <a:off x="4182255" y="149901"/>
            <a:ext cx="3897443" cy="93871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هدف از طرح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6A270-B0B8-EE95-586B-984860D893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945941-B6FD-11D0-92C4-BBAF5D05CD05}"/>
              </a:ext>
            </a:extLst>
          </p:cNvPr>
          <p:cNvCxnSpPr>
            <a:cxnSpLocks/>
          </p:cNvCxnSpPr>
          <p:nvPr/>
        </p:nvCxnSpPr>
        <p:spPr>
          <a:xfrm>
            <a:off x="723900" y="4628575"/>
            <a:ext cx="10285845" cy="0"/>
          </a:xfrm>
          <a:prstGeom prst="line">
            <a:avLst/>
          </a:prstGeom>
          <a:ln w="3492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Graphic 8" descr="Bus with solid fill">
            <a:extLst>
              <a:ext uri="{FF2B5EF4-FFF2-40B4-BE49-F238E27FC236}">
                <a16:creationId xmlns:a16="http://schemas.microsoft.com/office/drawing/2014/main" id="{8F68E160-7600-E77F-1FEA-C0A7F837A8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1856" y="3045980"/>
            <a:ext cx="914400" cy="914400"/>
          </a:xfrm>
          <a:prstGeom prst="rect">
            <a:avLst/>
          </a:prstGeom>
        </p:spPr>
      </p:pic>
      <p:pic>
        <p:nvPicPr>
          <p:cNvPr id="18" name="Graphic 17" descr="Train with solid fill">
            <a:extLst>
              <a:ext uri="{FF2B5EF4-FFF2-40B4-BE49-F238E27FC236}">
                <a16:creationId xmlns:a16="http://schemas.microsoft.com/office/drawing/2014/main" id="{73EA5273-CE0D-6A9C-6DD7-ED8331C8F5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2553" y="3106013"/>
            <a:ext cx="914400" cy="914400"/>
          </a:xfrm>
          <a:prstGeom prst="rect">
            <a:avLst/>
          </a:prstGeom>
        </p:spPr>
      </p:pic>
      <p:pic>
        <p:nvPicPr>
          <p:cNvPr id="20" name="Graphic 19" descr="Streetcar outline">
            <a:extLst>
              <a:ext uri="{FF2B5EF4-FFF2-40B4-BE49-F238E27FC236}">
                <a16:creationId xmlns:a16="http://schemas.microsoft.com/office/drawing/2014/main" id="{A1A7B19D-3030-A722-0808-98FC78B1C3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0419" y="3023179"/>
            <a:ext cx="914400" cy="914400"/>
          </a:xfrm>
          <a:prstGeom prst="rect">
            <a:avLst/>
          </a:prstGeom>
        </p:spPr>
      </p:pic>
      <p:pic>
        <p:nvPicPr>
          <p:cNvPr id="22" name="Graphic 21" descr="Take Off with solid fill">
            <a:extLst>
              <a:ext uri="{FF2B5EF4-FFF2-40B4-BE49-F238E27FC236}">
                <a16:creationId xmlns:a16="http://schemas.microsoft.com/office/drawing/2014/main" id="{858F190D-B63E-7DED-3DE3-D050B125CC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3440" y="3109480"/>
            <a:ext cx="914400" cy="914400"/>
          </a:xfrm>
          <a:prstGeom prst="rect">
            <a:avLst/>
          </a:prstGeom>
        </p:spPr>
      </p:pic>
      <p:pic>
        <p:nvPicPr>
          <p:cNvPr id="24" name="Graphic 23" descr="City with solid fill">
            <a:extLst>
              <a:ext uri="{FF2B5EF4-FFF2-40B4-BE49-F238E27FC236}">
                <a16:creationId xmlns:a16="http://schemas.microsoft.com/office/drawing/2014/main" id="{45367CB1-CA60-7313-AEAD-CA995E39D7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7695" y="2951885"/>
            <a:ext cx="914400" cy="1463097"/>
          </a:xfrm>
          <a:prstGeom prst="rect">
            <a:avLst/>
          </a:prstGeom>
        </p:spPr>
      </p:pic>
      <p:pic>
        <p:nvPicPr>
          <p:cNvPr id="26" name="Graphic 25" descr="Cathedral with solid fill">
            <a:extLst>
              <a:ext uri="{FF2B5EF4-FFF2-40B4-BE49-F238E27FC236}">
                <a16:creationId xmlns:a16="http://schemas.microsoft.com/office/drawing/2014/main" id="{916A6E29-B8FB-E40E-21A9-4B9CCF31D8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17967" y="3012786"/>
            <a:ext cx="914400" cy="914400"/>
          </a:xfrm>
          <a:prstGeom prst="rect">
            <a:avLst/>
          </a:prstGeom>
        </p:spPr>
      </p:pic>
      <p:pic>
        <p:nvPicPr>
          <p:cNvPr id="32" name="Graphic 31" descr="Shopping cart with solid fill">
            <a:extLst>
              <a:ext uri="{FF2B5EF4-FFF2-40B4-BE49-F238E27FC236}">
                <a16:creationId xmlns:a16="http://schemas.microsoft.com/office/drawing/2014/main" id="{7D617EBD-A058-1DFC-746F-A30A95990F7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05185" y="3024908"/>
            <a:ext cx="914400" cy="914400"/>
          </a:xfrm>
          <a:prstGeom prst="rect">
            <a:avLst/>
          </a:prstGeom>
        </p:spPr>
      </p:pic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D0239D79-3CCD-2D1B-4FF2-317E40C027D7}"/>
              </a:ext>
            </a:extLst>
          </p:cNvPr>
          <p:cNvSpPr/>
          <p:nvPr/>
        </p:nvSpPr>
        <p:spPr>
          <a:xfrm>
            <a:off x="2362200" y="4552375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5B89EBAF-724B-13B4-454D-9CED0DC8FE10}"/>
              </a:ext>
            </a:extLst>
          </p:cNvPr>
          <p:cNvSpPr/>
          <p:nvPr/>
        </p:nvSpPr>
        <p:spPr>
          <a:xfrm>
            <a:off x="3695700" y="4552375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4A7EA639-131C-E8BA-CF9A-84CC31701504}"/>
              </a:ext>
            </a:extLst>
          </p:cNvPr>
          <p:cNvSpPr/>
          <p:nvPr/>
        </p:nvSpPr>
        <p:spPr>
          <a:xfrm>
            <a:off x="5029200" y="4552375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FBF4EBDD-7B75-648C-90E8-0A952E4E9E08}"/>
              </a:ext>
            </a:extLst>
          </p:cNvPr>
          <p:cNvSpPr/>
          <p:nvPr/>
        </p:nvSpPr>
        <p:spPr>
          <a:xfrm>
            <a:off x="6362700" y="4552375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2CBB6559-CC6A-9CBB-C73C-B4F98E020C14}"/>
              </a:ext>
            </a:extLst>
          </p:cNvPr>
          <p:cNvSpPr/>
          <p:nvPr/>
        </p:nvSpPr>
        <p:spPr>
          <a:xfrm>
            <a:off x="7696200" y="4552375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45892A86-B56C-BBF1-7DFF-366BB3DF5E5B}"/>
              </a:ext>
            </a:extLst>
          </p:cNvPr>
          <p:cNvSpPr/>
          <p:nvPr/>
        </p:nvSpPr>
        <p:spPr>
          <a:xfrm>
            <a:off x="1047750" y="4561900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1ECFEF38-F601-DD42-9DF0-3B703DDA25B0}"/>
              </a:ext>
            </a:extLst>
          </p:cNvPr>
          <p:cNvSpPr/>
          <p:nvPr/>
        </p:nvSpPr>
        <p:spPr>
          <a:xfrm>
            <a:off x="10525125" y="4542850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909A4813-2E94-B5E2-2104-1BFA7070A24E}"/>
              </a:ext>
            </a:extLst>
          </p:cNvPr>
          <p:cNvSpPr/>
          <p:nvPr/>
        </p:nvSpPr>
        <p:spPr>
          <a:xfrm>
            <a:off x="9134475" y="4552375"/>
            <a:ext cx="104775" cy="114300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c 45" descr="Fork In Road with solid fill">
            <a:extLst>
              <a:ext uri="{FF2B5EF4-FFF2-40B4-BE49-F238E27FC236}">
                <a16:creationId xmlns:a16="http://schemas.microsoft.com/office/drawing/2014/main" id="{3F9137F2-2732-D78A-45EF-0154ABA9DF3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280347" y="2931970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B6D475-0486-28BB-6DBA-D30BF604CCAF}"/>
              </a:ext>
            </a:extLst>
          </p:cNvPr>
          <p:cNvSpPr txBox="1"/>
          <p:nvPr/>
        </p:nvSpPr>
        <p:spPr>
          <a:xfrm>
            <a:off x="3851563" y="110836"/>
            <a:ext cx="4368800" cy="92333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دسترسی ها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22F60-1616-F171-CA07-77B7210C02B1}"/>
              </a:ext>
            </a:extLst>
          </p:cNvPr>
          <p:cNvSpPr txBox="1"/>
          <p:nvPr/>
        </p:nvSpPr>
        <p:spPr>
          <a:xfrm>
            <a:off x="738910" y="4913741"/>
            <a:ext cx="72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مبدا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5E51A-5B42-8F94-33B2-011B2B9B41EC}"/>
              </a:ext>
            </a:extLst>
          </p:cNvPr>
          <p:cNvSpPr txBox="1"/>
          <p:nvPr/>
        </p:nvSpPr>
        <p:spPr>
          <a:xfrm>
            <a:off x="3352800" y="4927595"/>
            <a:ext cx="76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5 دقیقه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FE019-7C81-C2AE-333A-BF3E0006805F}"/>
              </a:ext>
            </a:extLst>
          </p:cNvPr>
          <p:cNvSpPr txBox="1"/>
          <p:nvPr/>
        </p:nvSpPr>
        <p:spPr>
          <a:xfrm>
            <a:off x="2059710" y="4913738"/>
            <a:ext cx="72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1 دقیقه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7E156-E0C0-5391-EA13-75F019354B12}"/>
              </a:ext>
            </a:extLst>
          </p:cNvPr>
          <p:cNvSpPr txBox="1"/>
          <p:nvPr/>
        </p:nvSpPr>
        <p:spPr>
          <a:xfrm>
            <a:off x="5980547" y="4909127"/>
            <a:ext cx="89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5 دقیقه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E9EBE-9EEE-6258-0166-CAC35AB58718}"/>
              </a:ext>
            </a:extLst>
          </p:cNvPr>
          <p:cNvSpPr txBox="1"/>
          <p:nvPr/>
        </p:nvSpPr>
        <p:spPr>
          <a:xfrm>
            <a:off x="4682837" y="4922976"/>
            <a:ext cx="822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5 دقیقه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3D453-C209-49AC-BA9B-F52457B9E290}"/>
              </a:ext>
            </a:extLst>
          </p:cNvPr>
          <p:cNvSpPr txBox="1"/>
          <p:nvPr/>
        </p:nvSpPr>
        <p:spPr>
          <a:xfrm>
            <a:off x="8746836" y="4927597"/>
            <a:ext cx="900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10 دقیقه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27E5B-DF42-F822-BDC0-0C76310668C0}"/>
              </a:ext>
            </a:extLst>
          </p:cNvPr>
          <p:cNvSpPr txBox="1"/>
          <p:nvPr/>
        </p:nvSpPr>
        <p:spPr>
          <a:xfrm>
            <a:off x="7324436" y="4913741"/>
            <a:ext cx="868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10 دقیقه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A8D39C-D0C9-EC67-5164-0FC2DC98337C}"/>
              </a:ext>
            </a:extLst>
          </p:cNvPr>
          <p:cNvSpPr txBox="1"/>
          <p:nvPr/>
        </p:nvSpPr>
        <p:spPr>
          <a:xfrm>
            <a:off x="10150761" y="4927596"/>
            <a:ext cx="882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15 دقیقه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3CA6F-D5C8-C8EB-F6C0-17355CB735A6}"/>
              </a:ext>
            </a:extLst>
          </p:cNvPr>
          <p:cNvSpPr txBox="1"/>
          <p:nvPr/>
        </p:nvSpPr>
        <p:spPr>
          <a:xfrm>
            <a:off x="3325088" y="3999346"/>
            <a:ext cx="868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بزرگراه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72A8B-9C3B-1121-ED25-2B50AB0DC864}"/>
              </a:ext>
            </a:extLst>
          </p:cNvPr>
          <p:cNvSpPr txBox="1"/>
          <p:nvPr/>
        </p:nvSpPr>
        <p:spPr>
          <a:xfrm>
            <a:off x="1754904" y="3994727"/>
            <a:ext cx="1334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ایستگاه اتوبوس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6504F4-51F6-4A66-3588-90B90F554497}"/>
              </a:ext>
            </a:extLst>
          </p:cNvPr>
          <p:cNvSpPr txBox="1"/>
          <p:nvPr/>
        </p:nvSpPr>
        <p:spPr>
          <a:xfrm>
            <a:off x="4562762" y="4017817"/>
            <a:ext cx="102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مرکز خرید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50FEEF-9F9C-A192-4864-07AAB178771F}"/>
              </a:ext>
            </a:extLst>
          </p:cNvPr>
          <p:cNvSpPr txBox="1"/>
          <p:nvPr/>
        </p:nvSpPr>
        <p:spPr>
          <a:xfrm>
            <a:off x="7333668" y="4031671"/>
            <a:ext cx="826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فرودگاه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5212EE-C7C2-DC52-CCBB-3649358E2945}"/>
              </a:ext>
            </a:extLst>
          </p:cNvPr>
          <p:cNvSpPr txBox="1"/>
          <p:nvPr/>
        </p:nvSpPr>
        <p:spPr>
          <a:xfrm>
            <a:off x="5865094" y="4017820"/>
            <a:ext cx="111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ایستگاه مترو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094B6D-5E1E-C79C-7086-1779F9E34A31}"/>
              </a:ext>
            </a:extLst>
          </p:cNvPr>
          <p:cNvSpPr txBox="1"/>
          <p:nvPr/>
        </p:nvSpPr>
        <p:spPr>
          <a:xfrm>
            <a:off x="9901384" y="4063997"/>
            <a:ext cx="134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ایستگاه راه آهن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246952-17F3-B0C3-D88E-1AB0D8010EB9}"/>
              </a:ext>
            </a:extLst>
          </p:cNvPr>
          <p:cNvSpPr txBox="1"/>
          <p:nvPr/>
        </p:nvSpPr>
        <p:spPr>
          <a:xfrm>
            <a:off x="8668329" y="4059383"/>
            <a:ext cx="102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حرم مطهر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C3B36-F495-A985-158F-FD04E8177C84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75345-FC8B-D731-4E0D-D4EBAAF1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16" y="317011"/>
            <a:ext cx="4709345" cy="754399"/>
          </a:xfr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>
            <a:normAutofit fontScale="90000"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توضیحات وام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6F0D0-8E55-D39F-F4F4-5A5A92376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492" y="1383843"/>
            <a:ext cx="6421846" cy="4387370"/>
          </a:xfrm>
        </p:spPr>
        <p:txBody>
          <a:bodyPr anchor="ctr"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600" dirty="0">
                <a:cs typeface="B Nazanin" panose="00000400000000000000" pitchFamily="2" charset="-78"/>
              </a:rPr>
              <a:t>انجام کلیه امور مربوط به وام توسط مسکن ساز انجام می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fa-IR" sz="2600" dirty="0">
                <a:cs typeface="B Nazanin" panose="00000400000000000000" pitchFamily="2" charset="-78"/>
              </a:rPr>
              <a:t>گردد که در زمان اتمام پروژه، مسکن خواه به بانک معرفی و وام  قسط بندی می گردد و مبلغ فوق آورده مسکن خواه محسوب خواهد شد که امتیازی فوق العاده بدون نیاز به سپرده گذاری اولیه می باشد.</a:t>
            </a: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 descr="Close up of small house wrapped in green ribbon">
            <a:extLst>
              <a:ext uri="{FF2B5EF4-FFF2-40B4-BE49-F238E27FC236}">
                <a16:creationId xmlns:a16="http://schemas.microsoft.com/office/drawing/2014/main" id="{502211E8-D8DC-6158-CCC1-6696C874D9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1" y="1286894"/>
            <a:ext cx="4015107" cy="5098916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BE0F0-2522-7012-1F3F-8FD4C43BC3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2FCA2-7123-4CA0-73FD-3E4713C4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28" y="278816"/>
            <a:ext cx="7321446" cy="834088"/>
          </a:xfr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نحوه واگذاری و انتخاب واحد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6805-7249-EB6E-347A-710FFAD0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321" y="1783829"/>
            <a:ext cx="6047281" cy="3942413"/>
          </a:xfrm>
        </p:spPr>
        <p:txBody>
          <a:bodyPr>
            <a:normAutofit fontScale="925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نحوه واگذاری واحدها براساس اولویت واریز وجوه می باشد</a:t>
            </a:r>
            <a:r>
              <a:rPr lang="en-US" dirty="0">
                <a:cs typeface="B Nazanin" panose="00000400000000000000" pitchFamily="2" charset="-78"/>
              </a:rPr>
              <a:t>.</a:t>
            </a:r>
            <a:r>
              <a:rPr lang="fa-IR" dirty="0">
                <a:cs typeface="B Nazanin" panose="00000400000000000000" pitchFamily="2" charset="-78"/>
              </a:rPr>
              <a:t> به این صورت که چون وضعیت ساخت در تمامی مجموعه یکسان است صرفا مرغوبیت واحد از نظر موقعیت مکانی قرار گیری (طبقه و جهت واحد) توسط کارشناس رسمی تعیین می گردد که واحد بهتر از نظر موقعیت مکانی به واریز کننده مقدم تعلق خواهد گرفت.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 descr="An open door of a house with the key on the keyhole">
            <a:extLst>
              <a:ext uri="{FF2B5EF4-FFF2-40B4-BE49-F238E27FC236}">
                <a16:creationId xmlns:a16="http://schemas.microsoft.com/office/drawing/2014/main" id="{E7C84BC1-B4B1-6A8A-B084-06E125A113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" y="1240077"/>
            <a:ext cx="4533900" cy="546052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417C7A-353D-026F-007F-FEA87A0B3B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CBCE54-8EDF-F8B5-E8A5-65AD7E5E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4" y="128337"/>
            <a:ext cx="8887326" cy="883045"/>
          </a:xfr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rtl="1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نمایی از طرح اولیه پروژه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14" name="Content Placeholder 13" descr="A high angle view of a dam&#10;&#10;Description automatically generated with low confidence">
            <a:extLst>
              <a:ext uri="{FF2B5EF4-FFF2-40B4-BE49-F238E27FC236}">
                <a16:creationId xmlns:a16="http://schemas.microsoft.com/office/drawing/2014/main" id="{30B8ECDD-EC6A-8C1C-2098-C29925AED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/>
          <a:stretch/>
        </p:blipFill>
        <p:spPr>
          <a:xfrm>
            <a:off x="819150" y="1443789"/>
            <a:ext cx="10534650" cy="5004636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32FBDD-E8F1-656B-6774-76CCF84711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88"/>
            <a:ext cx="1302327" cy="1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509</Words>
  <Application>Microsoft Office PowerPoint</Application>
  <PresentationFormat>Widescreen</PresentationFormat>
  <Paragraphs>64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 Iranian Sans</vt:lpstr>
      <vt:lpstr>Arial</vt:lpstr>
      <vt:lpstr>B Nazanin</vt:lpstr>
      <vt:lpstr>B Titr</vt:lpstr>
      <vt:lpstr>Calibri</vt:lpstr>
      <vt:lpstr>Calibri Light</vt:lpstr>
      <vt:lpstr>Sahel</vt:lpstr>
      <vt:lpstr>Office Theme</vt:lpstr>
      <vt:lpstr>PowerPoint Presentation</vt:lpstr>
      <vt:lpstr>سخنان مقام معظم رهبری در ارتباط با مسکن</vt:lpstr>
      <vt:lpstr>مدیران شرکت</vt:lpstr>
      <vt:lpstr>اطلاعات پروژه</vt:lpstr>
      <vt:lpstr>1- ساخت مسکن مناسب (مقرون به صرفه) همراه با اقساط و وام بانکی 2- سرمایه گذاری با کمترین ریسک 3- پاسخگویی متناسب با نیاز بازار و اهداف جامعه 4- استفاده از روش های بین المللی تامین مسکن اقتصادی 5- انتقال سند مالکیت عرصه به صورت وکالت همزمان با تسویه پیش پرداخت جهت اطمینان خاطر مسکن خواه</vt:lpstr>
      <vt:lpstr>PowerPoint Presentation</vt:lpstr>
      <vt:lpstr>توضیحات وام</vt:lpstr>
      <vt:lpstr>نحوه واگذاری و انتخاب واحد</vt:lpstr>
      <vt:lpstr>نمایی از طرح اولیه پروژه</vt:lpstr>
      <vt:lpstr>لوکیشن دقیق پروژه</vt:lpstr>
      <vt:lpstr>نمونه پلان واحد ها</vt:lpstr>
      <vt:lpstr>نمونه سند و امضا قرارداد مسکن خواه</vt:lpstr>
      <vt:lpstr>نمای عرصه  فعلی قبل از ساخت</vt:lpstr>
      <vt:lpstr>نمای عرصه فعلی قبل از ساخت</vt:lpstr>
      <vt:lpstr>تماس با ما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پروژه آلما</dc:title>
  <dc:creator>User</dc:creator>
  <cp:lastModifiedBy>BayanGP</cp:lastModifiedBy>
  <cp:revision>41</cp:revision>
  <dcterms:created xsi:type="dcterms:W3CDTF">2023-06-24T06:22:02Z</dcterms:created>
  <dcterms:modified xsi:type="dcterms:W3CDTF">2025-01-17T16:50:06Z</dcterms:modified>
</cp:coreProperties>
</file>